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64" r:id="rId6"/>
    <p:sldId id="271" r:id="rId7"/>
    <p:sldId id="258" r:id="rId8"/>
    <p:sldId id="273" r:id="rId9"/>
    <p:sldId id="272" r:id="rId10"/>
    <p:sldId id="274" r:id="rId11"/>
    <p:sldId id="268" r:id="rId12"/>
    <p:sldId id="277" r:id="rId13"/>
    <p:sldId id="261" r:id="rId14"/>
    <p:sldId id="276" r:id="rId15"/>
    <p:sldId id="275" r:id="rId16"/>
    <p:sldId id="260"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66A326-907D-015E-1BDC-CB734FBCC8DB}" v="10" dt="2020-10-16T15:26:35.857"/>
    <p1510:client id="{7128D278-1A91-3E76-C34B-146C011A3BB9}" v="41" dt="2020-12-10T12:52:52.491"/>
    <p1510:client id="{810799D3-2529-8FD6-E3EC-B434234C4EB8}" v="3644" dt="2020-10-06T16:35:14.260"/>
    <p1510:client id="{A348A009-3300-6223-987A-8072E949B223}" v="3810" dt="2020-10-07T10:56:12.214"/>
    <p1510:client id="{EAA393E6-6827-8474-9D6E-7839541929D4}" v="344" dt="2020-10-06T10:30:08.4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11288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644103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62763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438753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02888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286714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40205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170356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53410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605426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250703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12/10/2020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36814493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ure.sunderland.ac.uk/id/eprint/11941/" TargetMode="External"/><Relationship Id="rId7" Type="http://schemas.openxmlformats.org/officeDocument/2006/relationships/hyperlink" Target="https://sure.sunderland.ac.uk/id/eprint/11472/" TargetMode="External"/><Relationship Id="rId2" Type="http://schemas.openxmlformats.org/officeDocument/2006/relationships/hyperlink" Target="https://sure.sunderland.ac.uk/id/eprint/11942/" TargetMode="External"/><Relationship Id="rId1" Type="http://schemas.openxmlformats.org/officeDocument/2006/relationships/slideLayout" Target="../slideLayouts/slideLayout4.xml"/><Relationship Id="rId6" Type="http://schemas.openxmlformats.org/officeDocument/2006/relationships/hyperlink" Target="https://sure.sunderland.ac.uk/id/eprint/11883/" TargetMode="External"/><Relationship Id="rId5" Type="http://schemas.openxmlformats.org/officeDocument/2006/relationships/hyperlink" Target="https://rdcu.be/b68MO" TargetMode="External"/><Relationship Id="rId4" Type="http://schemas.openxmlformats.org/officeDocument/2006/relationships/hyperlink" Target="https://sure.sunderland.ac.uk/id/eprint/11940/"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905BA41-EE6E-4F80-8636-447F22DD729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762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1848465" y="3298722"/>
            <a:ext cx="8495070" cy="1784402"/>
          </a:xfrm>
        </p:spPr>
        <p:txBody>
          <a:bodyPr anchor="b">
            <a:normAutofit fontScale="90000"/>
          </a:bodyPr>
          <a:lstStyle/>
          <a:p>
            <a:r>
              <a:rPr lang="en-US" dirty="0">
                <a:solidFill>
                  <a:srgbClr val="FFFFFF"/>
                </a:solidFill>
                <a:cs typeface="Calibri Light"/>
              </a:rPr>
              <a:t>Drugs and School Exclusion: Sharing research findings</a:t>
            </a:r>
            <a:endParaRPr lang="en-US" dirty="0">
              <a:solidFill>
                <a:srgbClr val="FFFFFF"/>
              </a:solidFill>
            </a:endParaRPr>
          </a:p>
        </p:txBody>
      </p:sp>
      <p:sp>
        <p:nvSpPr>
          <p:cNvPr id="3" name="Subtitle 2"/>
          <p:cNvSpPr>
            <a:spLocks noGrp="1"/>
          </p:cNvSpPr>
          <p:nvPr>
            <p:ph type="subTitle" idx="1"/>
          </p:nvPr>
        </p:nvSpPr>
        <p:spPr>
          <a:xfrm>
            <a:off x="1848465" y="5258851"/>
            <a:ext cx="8495070" cy="904005"/>
          </a:xfrm>
        </p:spPr>
        <p:txBody>
          <a:bodyPr vert="horz" lIns="91440" tIns="45720" rIns="91440" bIns="45720" rtlCol="0">
            <a:normAutofit/>
          </a:bodyPr>
          <a:lstStyle/>
          <a:p>
            <a:r>
              <a:rPr lang="en-US">
                <a:solidFill>
                  <a:srgbClr val="FFFFFF"/>
                </a:solidFill>
                <a:cs typeface="Calibri"/>
              </a:rPr>
              <a:t>Sarah Martin-Denham</a:t>
            </a:r>
          </a:p>
          <a:p>
            <a:r>
              <a:rPr lang="en-US">
                <a:solidFill>
                  <a:srgbClr val="FFFFFF"/>
                </a:solidFill>
                <a:cs typeface="Calibri"/>
              </a:rPr>
              <a:t>Meeting with Dame Carol Black</a:t>
            </a:r>
          </a:p>
        </p:txBody>
      </p:sp>
      <p:sp>
        <p:nvSpPr>
          <p:cNvPr id="12" name="Oval 11">
            <a:extLst>
              <a:ext uri="{FF2B5EF4-FFF2-40B4-BE49-F238E27FC236}">
                <a16:creationId xmlns:a16="http://schemas.microsoft.com/office/drawing/2014/main" id="{CD7549B2-EE05-4558-8C64-AC46755F2B2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25914" y="889251"/>
            <a:ext cx="2140172" cy="2140172"/>
          </a:xfrm>
          <a:prstGeom prst="ellipse">
            <a:avLst/>
          </a:prstGeom>
          <a:solidFill>
            <a:srgbClr val="FFFFFF"/>
          </a:solidFill>
          <a:ln w="19050">
            <a:solidFill>
              <a:srgbClr val="24D7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5" descr="Text&#10;&#10;Description automatically generated">
            <a:extLst>
              <a:ext uri="{FF2B5EF4-FFF2-40B4-BE49-F238E27FC236}">
                <a16:creationId xmlns:a16="http://schemas.microsoft.com/office/drawing/2014/main" id="{E1745C59-7AA8-48CE-840E-68C7B7F3E0B3}"/>
              </a:ext>
            </a:extLst>
          </p:cNvPr>
          <p:cNvPicPr>
            <a:picLocks noChangeAspect="1"/>
          </p:cNvPicPr>
          <p:nvPr/>
        </p:nvPicPr>
        <p:blipFill>
          <a:blip r:embed="rId2"/>
          <a:stretch>
            <a:fillRect/>
          </a:stretch>
        </p:blipFill>
        <p:spPr>
          <a:xfrm>
            <a:off x="5337115" y="1547287"/>
            <a:ext cx="1517772" cy="824102"/>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ECD88-9090-4A07-ABD7-C12473068AA5}"/>
              </a:ext>
            </a:extLst>
          </p:cNvPr>
          <p:cNvSpPr>
            <a:spLocks noGrp="1"/>
          </p:cNvSpPr>
          <p:nvPr>
            <p:ph type="title"/>
          </p:nvPr>
        </p:nvSpPr>
        <p:spPr/>
        <p:txBody>
          <a:bodyPr/>
          <a:lstStyle/>
          <a:p>
            <a:r>
              <a:rPr lang="en-US">
                <a:cs typeface="Calibri Light"/>
              </a:rPr>
              <a:t>What can be done to reduce drug use in CYP?</a:t>
            </a:r>
          </a:p>
        </p:txBody>
      </p:sp>
      <p:sp>
        <p:nvSpPr>
          <p:cNvPr id="3" name="Content Placeholder 2">
            <a:extLst>
              <a:ext uri="{FF2B5EF4-FFF2-40B4-BE49-F238E27FC236}">
                <a16:creationId xmlns:a16="http://schemas.microsoft.com/office/drawing/2014/main" id="{63021427-EB9D-4100-8147-DF88A03BBB3D}"/>
              </a:ext>
            </a:extLst>
          </p:cNvPr>
          <p:cNvSpPr>
            <a:spLocks noGrp="1"/>
          </p:cNvSpPr>
          <p:nvPr>
            <p:ph idx="1"/>
          </p:nvPr>
        </p:nvSpPr>
        <p:spPr/>
        <p:txBody>
          <a:bodyPr vert="horz" lIns="91440" tIns="45720" rIns="91440" bIns="45720" rtlCol="0" anchor="t">
            <a:normAutofit/>
          </a:bodyPr>
          <a:lstStyle/>
          <a:p>
            <a:pPr marL="342900" indent="-342900"/>
            <a:r>
              <a:rPr lang="en-US" sz="2400">
                <a:ea typeface="+mn-lt"/>
                <a:cs typeface="+mn-lt"/>
              </a:rPr>
              <a:t>Drugs are too widely available, and are targeted to  younger siblings and those who are excluded or at risk of exclusion from school</a:t>
            </a:r>
            <a:r>
              <a:rPr lang="en-US" sz="2400" baseline="30000">
                <a:ea typeface="+mn-lt"/>
                <a:cs typeface="+mn-lt"/>
              </a:rPr>
              <a:t>6</a:t>
            </a:r>
            <a:endParaRPr lang="en-US" sz="2400">
              <a:cs typeface="Calibri" panose="020F0502020204030204"/>
            </a:endParaRPr>
          </a:p>
          <a:p>
            <a:pPr marL="342900" indent="-342900"/>
            <a:r>
              <a:rPr lang="en-US" sz="2400">
                <a:ea typeface="+mn-lt"/>
                <a:cs typeface="+mn-lt"/>
              </a:rPr>
              <a:t>Early identification and assessment of learning difficulties/disabilities, mental health needs/indicators of substance use to prevent disrupted pathways and to address needs</a:t>
            </a:r>
            <a:r>
              <a:rPr lang="en-US" sz="2400" baseline="30000">
                <a:ea typeface="+mn-lt"/>
                <a:cs typeface="+mn-lt"/>
              </a:rPr>
              <a:t>1,2,3,4,5,6. </a:t>
            </a:r>
            <a:endParaRPr lang="en-US" sz="2400" baseline="30000">
              <a:cs typeface="Calibri" panose="020F0502020204030204"/>
            </a:endParaRPr>
          </a:p>
          <a:p>
            <a:pPr marL="342900" indent="-342900"/>
            <a:r>
              <a:rPr lang="en-US" sz="2400">
                <a:cs typeface="Calibri" panose="020F0502020204030204"/>
              </a:rPr>
              <a:t>Increase information for families on what support is available, where it is and how to access it, schools need to signpost to this</a:t>
            </a:r>
            <a:r>
              <a:rPr lang="en-US" sz="2400" baseline="30000">
                <a:cs typeface="Calibri" panose="020F0502020204030204"/>
              </a:rPr>
              <a:t>6</a:t>
            </a:r>
            <a:r>
              <a:rPr lang="en-US" sz="2400">
                <a:cs typeface="Calibri" panose="020F0502020204030204"/>
              </a:rPr>
              <a:t>.</a:t>
            </a:r>
            <a:endParaRPr lang="en-US"/>
          </a:p>
          <a:p>
            <a:pPr marL="342900" indent="-342900"/>
            <a:r>
              <a:rPr lang="en-US" sz="2400">
                <a:cs typeface="Calibri" panose="020F0502020204030204"/>
              </a:rPr>
              <a:t>Reduce waiting times to health and voluntary sector services for assessments and identification of underlying disabilities and mental health needs</a:t>
            </a:r>
            <a:r>
              <a:rPr lang="en-US" sz="2400" baseline="30000">
                <a:cs typeface="Calibri" panose="020F0502020204030204"/>
              </a:rPr>
              <a:t>6</a:t>
            </a:r>
            <a:r>
              <a:rPr lang="en-US" sz="2400">
                <a:cs typeface="Calibri" panose="020F0502020204030204"/>
              </a:rPr>
              <a:t>.</a:t>
            </a:r>
          </a:p>
          <a:p>
            <a:pPr marL="342900" indent="-342900"/>
            <a:r>
              <a:rPr lang="en-US" sz="2400">
                <a:ea typeface="+mn-lt"/>
                <a:cs typeface="+mn-lt"/>
              </a:rPr>
              <a:t>Where a child in a family is using drugs the siblings need to also have targeted support as they are currently overlooked</a:t>
            </a:r>
            <a:r>
              <a:rPr lang="en-US" sz="2400" baseline="30000">
                <a:ea typeface="+mn-lt"/>
                <a:cs typeface="+mn-lt"/>
              </a:rPr>
              <a:t>6</a:t>
            </a:r>
            <a:r>
              <a:rPr lang="en-US" sz="2400">
                <a:ea typeface="+mn-lt"/>
                <a:cs typeface="+mn-lt"/>
              </a:rPr>
              <a:t>.</a:t>
            </a:r>
            <a:endParaRPr lang="en-US" sz="2400">
              <a:cs typeface="Calibri" panose="020F0502020204030204"/>
            </a:endParaRPr>
          </a:p>
          <a:p>
            <a:pPr marL="0" indent="0">
              <a:buNone/>
            </a:pPr>
            <a:endParaRPr lang="en-US" sz="2400">
              <a:cs typeface="Calibri" panose="020F0502020204030204"/>
            </a:endParaRPr>
          </a:p>
          <a:p>
            <a:pPr marL="0" indent="0">
              <a:buNone/>
            </a:pPr>
            <a:endParaRPr lang="en-US">
              <a:cs typeface="Calibri" panose="020F0502020204030204"/>
            </a:endParaRPr>
          </a:p>
        </p:txBody>
      </p:sp>
    </p:spTree>
    <p:extLst>
      <p:ext uri="{BB962C8B-B14F-4D97-AF65-F5344CB8AC3E}">
        <p14:creationId xmlns:p14="http://schemas.microsoft.com/office/powerpoint/2010/main" val="3530553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0553A-110A-4D25-B54A-E85AE547A747}"/>
              </a:ext>
            </a:extLst>
          </p:cNvPr>
          <p:cNvSpPr>
            <a:spLocks noGrp="1"/>
          </p:cNvSpPr>
          <p:nvPr>
            <p:ph type="title"/>
          </p:nvPr>
        </p:nvSpPr>
        <p:spPr/>
        <p:txBody>
          <a:bodyPr/>
          <a:lstStyle/>
          <a:p>
            <a:r>
              <a:rPr lang="en-US">
                <a:ea typeface="+mj-lt"/>
                <a:cs typeface="+mj-lt"/>
              </a:rPr>
              <a:t>What can be done to reduce drug use in CYP?</a:t>
            </a:r>
            <a:endParaRPr lang="en-US"/>
          </a:p>
        </p:txBody>
      </p:sp>
      <p:sp>
        <p:nvSpPr>
          <p:cNvPr id="3" name="Content Placeholder 2">
            <a:extLst>
              <a:ext uri="{FF2B5EF4-FFF2-40B4-BE49-F238E27FC236}">
                <a16:creationId xmlns:a16="http://schemas.microsoft.com/office/drawing/2014/main" id="{D2474F5C-FA4E-4B9B-A951-7AB6741B126E}"/>
              </a:ext>
            </a:extLst>
          </p:cNvPr>
          <p:cNvSpPr>
            <a:spLocks noGrp="1"/>
          </p:cNvSpPr>
          <p:nvPr>
            <p:ph idx="1"/>
          </p:nvPr>
        </p:nvSpPr>
        <p:spPr/>
        <p:txBody>
          <a:bodyPr vert="horz" lIns="91440" tIns="45720" rIns="91440" bIns="45720" rtlCol="0" anchor="t">
            <a:normAutofit fontScale="85000" lnSpcReduction="20000"/>
          </a:bodyPr>
          <a:lstStyle/>
          <a:p>
            <a:r>
              <a:rPr lang="en-US">
                <a:ea typeface="+mn-lt"/>
                <a:cs typeface="+mn-lt"/>
              </a:rPr>
              <a:t>Increase numbers of trained support staff in schools and reduce class sizes to ensure multi-faceted needs are identified and responded to with effective SEN support</a:t>
            </a:r>
            <a:r>
              <a:rPr lang="en-US" baseline="30000">
                <a:ea typeface="+mn-lt"/>
                <a:cs typeface="+mn-lt"/>
              </a:rPr>
              <a:t>1,2,3,5,6</a:t>
            </a:r>
            <a:r>
              <a:rPr lang="en-US">
                <a:ea typeface="+mn-lt"/>
                <a:cs typeface="+mn-lt"/>
              </a:rPr>
              <a:t>.</a:t>
            </a:r>
          </a:p>
          <a:p>
            <a:r>
              <a:rPr lang="en-US">
                <a:ea typeface="+mn-lt"/>
                <a:cs typeface="+mn-lt"/>
              </a:rPr>
              <a:t>Mental health involvement needs to begin as soon as needs become apparent and be embedded throughout all phases of schooling.  Drug misuse leads to school exclusion and lost learning and lost aspirations</a:t>
            </a:r>
            <a:r>
              <a:rPr lang="en-US" baseline="30000">
                <a:ea typeface="+mn-lt"/>
                <a:cs typeface="+mn-lt"/>
              </a:rPr>
              <a:t>5 </a:t>
            </a:r>
            <a:r>
              <a:rPr lang="en-US">
                <a:ea typeface="+mn-lt"/>
                <a:cs typeface="+mn-lt"/>
              </a:rPr>
              <a:t>.</a:t>
            </a:r>
          </a:p>
          <a:p>
            <a:r>
              <a:rPr lang="en-US">
                <a:ea typeface="+mn-lt"/>
                <a:cs typeface="+mn-lt"/>
              </a:rPr>
              <a:t>Increase funding for schools to fund mental health support internally, exemption criteria in health services is preventative</a:t>
            </a:r>
            <a:r>
              <a:rPr lang="en-US" baseline="30000">
                <a:ea typeface="+mn-lt"/>
                <a:cs typeface="+mn-lt"/>
              </a:rPr>
              <a:t>2,6</a:t>
            </a:r>
            <a:r>
              <a:rPr lang="en-US">
                <a:ea typeface="+mn-lt"/>
                <a:cs typeface="+mn-lt"/>
              </a:rPr>
              <a:t>.</a:t>
            </a:r>
            <a:endParaRPr lang="en-US">
              <a:cs typeface="Calibri"/>
            </a:endParaRPr>
          </a:p>
          <a:p>
            <a:r>
              <a:rPr lang="en-US">
                <a:cs typeface="Calibri"/>
              </a:rPr>
              <a:t>Zero approach to behaviour creates a school environment where discretion is not shown, and underlying needs are not understood</a:t>
            </a:r>
            <a:r>
              <a:rPr lang="en-US" baseline="30000">
                <a:cs typeface="Calibri"/>
              </a:rPr>
              <a:t>1</a:t>
            </a:r>
            <a:r>
              <a:rPr lang="en-US">
                <a:cs typeface="Calibri"/>
              </a:rPr>
              <a:t>.</a:t>
            </a:r>
            <a:r>
              <a:rPr lang="en-US" baseline="30000">
                <a:cs typeface="Calibri"/>
              </a:rPr>
              <a:t> </a:t>
            </a:r>
            <a:r>
              <a:rPr lang="en-US">
                <a:cs typeface="Calibri"/>
              </a:rPr>
              <a:t>Adolescents react to minor infractions by re-establishing their autonomy in defiant behaviour</a:t>
            </a:r>
            <a:r>
              <a:rPr lang="en-US" baseline="30000">
                <a:cs typeface="Calibri"/>
              </a:rPr>
              <a:t>1,2,3</a:t>
            </a:r>
            <a:r>
              <a:rPr lang="en-US">
                <a:cs typeface="Calibri"/>
              </a:rPr>
              <a:t>. </a:t>
            </a:r>
            <a:endParaRPr lang="en-US">
              <a:ea typeface="+mn-lt"/>
              <a:cs typeface="+mn-lt"/>
            </a:endParaRPr>
          </a:p>
          <a:p>
            <a:r>
              <a:rPr lang="en-US">
                <a:ea typeface="+mn-lt"/>
                <a:cs typeface="+mn-lt"/>
              </a:rPr>
              <a:t>Building of relationships in school is fundamental to wellbeing, children need supported transition</a:t>
            </a:r>
            <a:r>
              <a:rPr lang="en-US" baseline="30000">
                <a:ea typeface="+mn-lt"/>
                <a:cs typeface="+mn-lt"/>
              </a:rPr>
              <a:t>6</a:t>
            </a:r>
            <a:r>
              <a:rPr lang="en-US">
                <a:ea typeface="+mn-lt"/>
                <a:cs typeface="+mn-lt"/>
              </a:rPr>
              <a:t>.</a:t>
            </a:r>
            <a:endParaRPr lang="en-US">
              <a:cs typeface="Calibri"/>
            </a:endParaRPr>
          </a:p>
          <a:p>
            <a:r>
              <a:rPr lang="en-US">
                <a:cs typeface="Calibri"/>
              </a:rPr>
              <a:t>Vocational route options from primary education</a:t>
            </a:r>
            <a:r>
              <a:rPr lang="en-US" baseline="30000">
                <a:cs typeface="Calibri"/>
              </a:rPr>
              <a:t>2,6</a:t>
            </a:r>
            <a:r>
              <a:rPr lang="en-US">
                <a:cs typeface="Calibri"/>
              </a:rPr>
              <a:t>.</a:t>
            </a:r>
            <a:endParaRPr lang="en-US"/>
          </a:p>
        </p:txBody>
      </p:sp>
    </p:spTree>
    <p:extLst>
      <p:ext uri="{BB962C8B-B14F-4D97-AF65-F5344CB8AC3E}">
        <p14:creationId xmlns:p14="http://schemas.microsoft.com/office/powerpoint/2010/main" val="2289652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ECD88-9090-4A07-ABD7-C12473068AA5}"/>
              </a:ext>
            </a:extLst>
          </p:cNvPr>
          <p:cNvSpPr>
            <a:spLocks noGrp="1"/>
          </p:cNvSpPr>
          <p:nvPr>
            <p:ph type="title"/>
          </p:nvPr>
        </p:nvSpPr>
        <p:spPr/>
        <p:txBody>
          <a:bodyPr/>
          <a:lstStyle/>
          <a:p>
            <a:r>
              <a:rPr lang="en-US">
                <a:cs typeface="Calibri Light"/>
              </a:rPr>
              <a:t>What can be done to reduce drug use in CYP?</a:t>
            </a:r>
          </a:p>
        </p:txBody>
      </p:sp>
      <p:sp>
        <p:nvSpPr>
          <p:cNvPr id="3" name="Content Placeholder 2">
            <a:extLst>
              <a:ext uri="{FF2B5EF4-FFF2-40B4-BE49-F238E27FC236}">
                <a16:creationId xmlns:a16="http://schemas.microsoft.com/office/drawing/2014/main" id="{63021427-EB9D-4100-8147-DF88A03BBB3D}"/>
              </a:ext>
            </a:extLst>
          </p:cNvPr>
          <p:cNvSpPr>
            <a:spLocks noGrp="1"/>
          </p:cNvSpPr>
          <p:nvPr>
            <p:ph idx="1"/>
          </p:nvPr>
        </p:nvSpPr>
        <p:spPr/>
        <p:txBody>
          <a:bodyPr vert="horz" lIns="91440" tIns="45720" rIns="91440" bIns="45720" rtlCol="0" anchor="t">
            <a:normAutofit fontScale="92500" lnSpcReduction="20000"/>
          </a:bodyPr>
          <a:lstStyle/>
          <a:p>
            <a:pPr marL="457200" indent="-457200"/>
            <a:endParaRPr lang="en-US">
              <a:cs typeface="Calibri"/>
            </a:endParaRPr>
          </a:p>
          <a:p>
            <a:pPr marL="457200" indent="-457200"/>
            <a:r>
              <a:rPr lang="en-US">
                <a:cs typeface="Calibri"/>
              </a:rPr>
              <a:t>Collaboration with caregivers, teacher training, accessible learning environments, and relevant curriculum</a:t>
            </a:r>
            <a:r>
              <a:rPr lang="en-US" baseline="30000">
                <a:cs typeface="Calibri" panose="020F0502020204030204"/>
              </a:rPr>
              <a:t>1,2,3,5,6</a:t>
            </a:r>
            <a:r>
              <a:rPr lang="en-US">
                <a:cs typeface="Calibri" panose="020F0502020204030204"/>
              </a:rPr>
              <a:t>.</a:t>
            </a:r>
            <a:endParaRPr lang="en-US"/>
          </a:p>
          <a:p>
            <a:pPr marL="457200" indent="-457200"/>
            <a:r>
              <a:rPr lang="en-US">
                <a:cs typeface="Calibri" panose="020F0502020204030204"/>
              </a:rPr>
              <a:t>Remove zero tolerance approaches in schools for drugs and weapons, instead listen and talk to identify causes</a:t>
            </a:r>
            <a:r>
              <a:rPr lang="en-US" baseline="30000">
                <a:cs typeface="Calibri" panose="020F0502020204030204"/>
              </a:rPr>
              <a:t>2</a:t>
            </a:r>
            <a:r>
              <a:rPr lang="en-US">
                <a:cs typeface="Calibri" panose="020F0502020204030204"/>
              </a:rPr>
              <a:t>.</a:t>
            </a:r>
          </a:p>
          <a:p>
            <a:pPr marL="457200" indent="-457200"/>
            <a:r>
              <a:rPr lang="en-US">
                <a:cs typeface="Calibri" panose="020F0502020204030204"/>
              </a:rPr>
              <a:t>Remove ineffective </a:t>
            </a:r>
            <a:r>
              <a:rPr lang="en-US" err="1">
                <a:cs typeface="Calibri" panose="020F0502020204030204"/>
              </a:rPr>
              <a:t>behaviour</a:t>
            </a:r>
            <a:r>
              <a:rPr lang="en-US">
                <a:cs typeface="Calibri" panose="020F0502020204030204"/>
              </a:rPr>
              <a:t> sanctions from schools such as detentions and isolation booths as they compound negative behaviours. Failure in school increases likelihood of school exclusion and drug taking as a coping mechanism</a:t>
            </a:r>
            <a:r>
              <a:rPr lang="en-US" baseline="30000">
                <a:cs typeface="Calibri" panose="020F0502020204030204"/>
              </a:rPr>
              <a:t>2,5,6</a:t>
            </a:r>
            <a:r>
              <a:rPr lang="en-US">
                <a:cs typeface="Calibri" panose="020F0502020204030204"/>
              </a:rPr>
              <a:t>.</a:t>
            </a:r>
          </a:p>
          <a:p>
            <a:pPr marL="457200" indent="-457200"/>
            <a:r>
              <a:rPr lang="en-US">
                <a:cs typeface="Calibri" panose="020F0502020204030204"/>
              </a:rPr>
              <a:t>Collect administrative data for managed moves to understand the reasons why placements fail</a:t>
            </a:r>
            <a:r>
              <a:rPr lang="en-US" baseline="30000">
                <a:cs typeface="Calibri" panose="020F0502020204030204"/>
              </a:rPr>
              <a:t>7 </a:t>
            </a:r>
            <a:r>
              <a:rPr lang="en-US">
                <a:cs typeface="Calibri" panose="020F0502020204030204"/>
              </a:rPr>
              <a:t>and remove category 'other' from reasons for school exclusion</a:t>
            </a:r>
            <a:r>
              <a:rPr lang="en-US" baseline="30000">
                <a:cs typeface="Calibri" panose="020F0502020204030204"/>
              </a:rPr>
              <a:t>8</a:t>
            </a:r>
            <a:r>
              <a:rPr lang="en-US">
                <a:cs typeface="Calibri" panose="020F0502020204030204"/>
              </a:rPr>
              <a:t>.</a:t>
            </a:r>
          </a:p>
        </p:txBody>
      </p:sp>
    </p:spTree>
    <p:extLst>
      <p:ext uri="{BB962C8B-B14F-4D97-AF65-F5344CB8AC3E}">
        <p14:creationId xmlns:p14="http://schemas.microsoft.com/office/powerpoint/2010/main" val="981760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ECD88-9090-4A07-ABD7-C12473068AA5}"/>
              </a:ext>
            </a:extLst>
          </p:cNvPr>
          <p:cNvSpPr>
            <a:spLocks noGrp="1"/>
          </p:cNvSpPr>
          <p:nvPr>
            <p:ph type="title"/>
          </p:nvPr>
        </p:nvSpPr>
        <p:spPr/>
        <p:txBody>
          <a:bodyPr/>
          <a:lstStyle/>
          <a:p>
            <a:r>
              <a:rPr lang="en-US">
                <a:cs typeface="Calibri Light"/>
              </a:rPr>
              <a:t>Gaps in interventions and services for drugs?</a:t>
            </a:r>
            <a:endParaRPr lang="en-US"/>
          </a:p>
        </p:txBody>
      </p:sp>
      <p:sp>
        <p:nvSpPr>
          <p:cNvPr id="3" name="Content Placeholder 2">
            <a:extLst>
              <a:ext uri="{FF2B5EF4-FFF2-40B4-BE49-F238E27FC236}">
                <a16:creationId xmlns:a16="http://schemas.microsoft.com/office/drawing/2014/main" id="{63021427-EB9D-4100-8147-DF88A03BBB3D}"/>
              </a:ext>
            </a:extLst>
          </p:cNvPr>
          <p:cNvSpPr>
            <a:spLocks noGrp="1"/>
          </p:cNvSpPr>
          <p:nvPr>
            <p:ph idx="1"/>
          </p:nvPr>
        </p:nvSpPr>
        <p:spPr/>
        <p:txBody>
          <a:bodyPr vert="horz" lIns="91440" tIns="45720" rIns="91440" bIns="45720" rtlCol="0" anchor="t">
            <a:normAutofit/>
          </a:bodyPr>
          <a:lstStyle/>
          <a:p>
            <a:r>
              <a:rPr lang="en-US">
                <a:cs typeface="Calibri"/>
              </a:rPr>
              <a:t>Support for wider family including siblings </a:t>
            </a:r>
            <a:r>
              <a:rPr lang="en-US" baseline="30000">
                <a:cs typeface="Calibri"/>
              </a:rPr>
              <a:t>5,6</a:t>
            </a:r>
            <a:r>
              <a:rPr lang="en-US">
                <a:cs typeface="Calibri"/>
              </a:rPr>
              <a:t>.</a:t>
            </a:r>
          </a:p>
          <a:p>
            <a:r>
              <a:rPr lang="en-US">
                <a:cs typeface="Calibri"/>
              </a:rPr>
              <a:t>Ongoing mental health support needed that is prompt and easy to access</a:t>
            </a:r>
            <a:r>
              <a:rPr lang="en-US" baseline="30000">
                <a:cs typeface="Calibri"/>
              </a:rPr>
              <a:t>6</a:t>
            </a:r>
            <a:r>
              <a:rPr lang="en-US">
                <a:cs typeface="Calibri"/>
              </a:rPr>
              <a:t>.</a:t>
            </a:r>
          </a:p>
          <a:p>
            <a:r>
              <a:rPr lang="en-US">
                <a:cs typeface="Calibri"/>
              </a:rPr>
              <a:t>Some services focus on showing children how to take drugs safely rather than preventative</a:t>
            </a:r>
          </a:p>
          <a:p>
            <a:r>
              <a:rPr lang="en-US">
                <a:cs typeface="Calibri"/>
              </a:rPr>
              <a:t>Onsite drug education from specialist services in areas where use is evident </a:t>
            </a:r>
          </a:p>
          <a:p>
            <a:pPr marL="0" indent="0">
              <a:buNone/>
            </a:pPr>
            <a:endParaRPr lang="en-US">
              <a:cs typeface="Calibri"/>
            </a:endParaRPr>
          </a:p>
        </p:txBody>
      </p:sp>
    </p:spTree>
    <p:extLst>
      <p:ext uri="{BB962C8B-B14F-4D97-AF65-F5344CB8AC3E}">
        <p14:creationId xmlns:p14="http://schemas.microsoft.com/office/powerpoint/2010/main" val="164950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4CA5D-9673-4E97-8944-68355C142BBE}"/>
              </a:ext>
            </a:extLst>
          </p:cNvPr>
          <p:cNvSpPr>
            <a:spLocks noGrp="1"/>
          </p:cNvSpPr>
          <p:nvPr>
            <p:ph type="title"/>
          </p:nvPr>
        </p:nvSpPr>
        <p:spPr/>
        <p:txBody>
          <a:bodyPr/>
          <a:lstStyle/>
          <a:p>
            <a:r>
              <a:rPr lang="en-US">
                <a:ea typeface="+mj-lt"/>
                <a:cs typeface="+mj-lt"/>
              </a:rPr>
              <a:t>What are the gaps in interventions and services?</a:t>
            </a:r>
            <a:endParaRPr lang="en-US"/>
          </a:p>
        </p:txBody>
      </p:sp>
      <p:sp>
        <p:nvSpPr>
          <p:cNvPr id="3" name="Content Placeholder 2">
            <a:extLst>
              <a:ext uri="{FF2B5EF4-FFF2-40B4-BE49-F238E27FC236}">
                <a16:creationId xmlns:a16="http://schemas.microsoft.com/office/drawing/2014/main" id="{166F44F4-4456-472B-AD62-851F789FC1F6}"/>
              </a:ext>
            </a:extLst>
          </p:cNvPr>
          <p:cNvSpPr>
            <a:spLocks noGrp="1"/>
          </p:cNvSpPr>
          <p:nvPr>
            <p:ph idx="1"/>
          </p:nvPr>
        </p:nvSpPr>
        <p:spPr/>
        <p:txBody>
          <a:bodyPr vert="horz" lIns="91440" tIns="45720" rIns="91440" bIns="45720" rtlCol="0" anchor="t">
            <a:normAutofit/>
          </a:bodyPr>
          <a:lstStyle/>
          <a:p>
            <a:endParaRPr lang="en-US">
              <a:cs typeface="Calibri"/>
            </a:endParaRPr>
          </a:p>
          <a:p>
            <a:r>
              <a:rPr lang="en-US">
                <a:cs typeface="Calibri"/>
              </a:rPr>
              <a:t>The children agreed that taking class B drugs leads to class A drug consumption</a:t>
            </a:r>
            <a:r>
              <a:rPr lang="en-US" baseline="30000">
                <a:cs typeface="Calibri"/>
              </a:rPr>
              <a:t>5</a:t>
            </a:r>
            <a:r>
              <a:rPr lang="en-US">
                <a:cs typeface="Calibri"/>
              </a:rPr>
              <a:t>.  Education from services needs to start in primary school.</a:t>
            </a:r>
          </a:p>
          <a:p>
            <a:r>
              <a:rPr lang="en-US">
                <a:cs typeface="Calibri"/>
              </a:rPr>
              <a:t>Pupil Referral Units and SEMH school provisions need to have drug and alcohol facilities on site to support children and families (including siblings)</a:t>
            </a:r>
          </a:p>
          <a:p>
            <a:r>
              <a:rPr lang="en-US">
                <a:cs typeface="Calibri"/>
              </a:rPr>
              <a:t>The children are not seeing their drug use as addiction</a:t>
            </a:r>
            <a:r>
              <a:rPr lang="en-US" baseline="30000">
                <a:cs typeface="Calibri"/>
              </a:rPr>
              <a:t>5</a:t>
            </a:r>
            <a:r>
              <a:rPr lang="en-US">
                <a:cs typeface="Calibri"/>
              </a:rPr>
              <a:t>.  Interventions need to focus on not only how to use drugs safely but to educate children that they are addictive. </a:t>
            </a:r>
          </a:p>
          <a:p>
            <a:endParaRPr lang="en-US">
              <a:cs typeface="Calibri"/>
            </a:endParaRPr>
          </a:p>
          <a:p>
            <a:pPr marL="0" indent="0">
              <a:buNone/>
            </a:pPr>
            <a:endParaRPr lang="en-US">
              <a:cs typeface="Calibri"/>
            </a:endParaRPr>
          </a:p>
        </p:txBody>
      </p:sp>
    </p:spTree>
    <p:extLst>
      <p:ext uri="{BB962C8B-B14F-4D97-AF65-F5344CB8AC3E}">
        <p14:creationId xmlns:p14="http://schemas.microsoft.com/office/powerpoint/2010/main" val="1194930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1739CA5-F0F5-48E1-8E8C-F24B71827E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3">
            <a:extLst>
              <a:ext uri="{FF2B5EF4-FFF2-40B4-BE49-F238E27FC236}">
                <a16:creationId xmlns:a16="http://schemas.microsoft.com/office/drawing/2014/main" id="{3EAD2937-F230-41D4-B9C5-975B129BFC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CD444A3-C338-4886-B7F1-4BA2AF46EB6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C20D05-DE47-4B22-99FD-824E4641D60A}"/>
              </a:ext>
            </a:extLst>
          </p:cNvPr>
          <p:cNvSpPr>
            <a:spLocks noGrp="1"/>
          </p:cNvSpPr>
          <p:nvPr>
            <p:ph type="title"/>
          </p:nvPr>
        </p:nvSpPr>
        <p:spPr>
          <a:xfrm>
            <a:off x="1452656" y="1444741"/>
            <a:ext cx="9357865" cy="1041901"/>
          </a:xfrm>
        </p:spPr>
        <p:txBody>
          <a:bodyPr>
            <a:normAutofit/>
          </a:bodyPr>
          <a:lstStyle/>
          <a:p>
            <a:r>
              <a:rPr lang="en-US" sz="4000">
                <a:cs typeface="Calibri Light"/>
              </a:rPr>
              <a:t>Evidence base (sure.sunderland.ac.uk)</a:t>
            </a:r>
            <a:endParaRPr lang="en-US" sz="4000"/>
          </a:p>
        </p:txBody>
      </p:sp>
      <p:sp>
        <p:nvSpPr>
          <p:cNvPr id="3" name="Content Placeholder 2">
            <a:extLst>
              <a:ext uri="{FF2B5EF4-FFF2-40B4-BE49-F238E27FC236}">
                <a16:creationId xmlns:a16="http://schemas.microsoft.com/office/drawing/2014/main" id="{7CC2FE09-ADB3-4BD9-BB47-5035F11970A4}"/>
              </a:ext>
            </a:extLst>
          </p:cNvPr>
          <p:cNvSpPr>
            <a:spLocks noGrp="1"/>
          </p:cNvSpPr>
          <p:nvPr>
            <p:ph sz="half" idx="1"/>
          </p:nvPr>
        </p:nvSpPr>
        <p:spPr>
          <a:xfrm>
            <a:off x="1022810" y="2339966"/>
            <a:ext cx="4913170" cy="3461967"/>
          </a:xfrm>
        </p:spPr>
        <p:txBody>
          <a:bodyPr vert="horz" lIns="91440" tIns="45720" rIns="91440" bIns="45720" rtlCol="0" anchor="t">
            <a:noAutofit/>
          </a:bodyPr>
          <a:lstStyle/>
          <a:p>
            <a:r>
              <a:rPr lang="en-US" sz="1400" baseline="30000">
                <a:ea typeface="+mn-lt"/>
                <a:cs typeface="+mn-lt"/>
              </a:rPr>
              <a:t>1</a:t>
            </a:r>
            <a:r>
              <a:rPr lang="en-US" sz="1400">
                <a:ea typeface="+mn-lt"/>
                <a:cs typeface="+mn-lt"/>
              </a:rPr>
              <a:t>Martin-Denham, S. (2020a) The enablers and barriers to successful managed moves: The voice of children, caregivers and professionals </a:t>
            </a:r>
            <a:r>
              <a:rPr lang="en-US" sz="1400">
                <a:ea typeface="+mn-lt"/>
                <a:cs typeface="+mn-lt"/>
                <a:hlinkClick r:id="rId2"/>
              </a:rPr>
              <a:t>https://sure.sunderland.ac.uk/id/eprint/11942/</a:t>
            </a:r>
            <a:r>
              <a:rPr lang="en-US" sz="1400">
                <a:ea typeface="+mn-lt"/>
                <a:cs typeface="+mn-lt"/>
              </a:rPr>
              <a:t> </a:t>
            </a:r>
          </a:p>
          <a:p>
            <a:r>
              <a:rPr lang="en-US" sz="1400" baseline="30000">
                <a:ea typeface="+mn-lt"/>
                <a:cs typeface="+mn-lt"/>
              </a:rPr>
              <a:t>2</a:t>
            </a:r>
            <a:r>
              <a:rPr lang="en-US" sz="1400">
                <a:ea typeface="+mn-lt"/>
                <a:cs typeface="+mn-lt"/>
              </a:rPr>
              <a:t>Martin-Denham, S. (2020b) An investigation into the perceived enablers and barriers to mainstream schooling: The voices of children excluded from school, their caregivers and professionals </a:t>
            </a:r>
            <a:r>
              <a:rPr lang="en-US" sz="1400">
                <a:ea typeface="+mn-lt"/>
                <a:cs typeface="+mn-lt"/>
                <a:hlinkClick r:id="rId3"/>
              </a:rPr>
              <a:t>https://sure.sunderland.ac.uk/id/eprint/11941/</a:t>
            </a:r>
            <a:r>
              <a:rPr lang="en-US" sz="1400">
                <a:ea typeface="+mn-lt"/>
                <a:cs typeface="+mn-lt"/>
              </a:rPr>
              <a:t> </a:t>
            </a:r>
          </a:p>
          <a:p>
            <a:r>
              <a:rPr lang="en-US" sz="1400" baseline="30000">
                <a:ea typeface="+mn-lt"/>
                <a:cs typeface="+mn-lt"/>
              </a:rPr>
              <a:t>3</a:t>
            </a:r>
            <a:r>
              <a:rPr lang="en-US" sz="1400">
                <a:ea typeface="+mn-lt"/>
                <a:cs typeface="+mn-lt"/>
              </a:rPr>
              <a:t>Martin-Denham, S. (2020c) A review of school exclusion on the mental health, well-being of children and young people in the City of Sunderland </a:t>
            </a:r>
            <a:r>
              <a:rPr lang="en-US" sz="1400">
                <a:ea typeface="+mn-lt"/>
                <a:cs typeface="+mn-lt"/>
                <a:hlinkClick r:id="rId4"/>
              </a:rPr>
              <a:t>https://sure.sunderland.ac.uk/id/eprint/11940/</a:t>
            </a:r>
            <a:r>
              <a:rPr lang="en-US" sz="1400">
                <a:ea typeface="+mn-lt"/>
                <a:cs typeface="+mn-lt"/>
              </a:rPr>
              <a:t> </a:t>
            </a:r>
            <a:endParaRPr lang="en-US" sz="1400">
              <a:cs typeface="Calibri"/>
            </a:endParaRPr>
          </a:p>
          <a:p>
            <a:r>
              <a:rPr lang="en-US" sz="1400" baseline="30000">
                <a:cs typeface="Calibri"/>
              </a:rPr>
              <a:t>4</a:t>
            </a:r>
            <a:r>
              <a:rPr lang="en-US" sz="1400">
                <a:cs typeface="Calibri"/>
              </a:rPr>
              <a:t>Martin-Denham, S. and Donaghue, J. (2020) Impact and Measure of Adverse Childhood Experiences, Journal of Public Health </a:t>
            </a:r>
            <a:r>
              <a:rPr lang="en-US" sz="1400">
                <a:cs typeface="Calibri"/>
                <a:hlinkClick r:id="rId5"/>
              </a:rPr>
              <a:t>https://rdcu.be/b68MO</a:t>
            </a:r>
            <a:endParaRPr lang="en-US" sz="1400">
              <a:cs typeface="Calibri"/>
            </a:endParaRPr>
          </a:p>
          <a:p>
            <a:endParaRPr lang="en-US" sz="1100">
              <a:cs typeface="Calibri"/>
            </a:endParaRPr>
          </a:p>
        </p:txBody>
      </p:sp>
      <p:sp>
        <p:nvSpPr>
          <p:cNvPr id="4" name="Content Placeholder 3">
            <a:extLst>
              <a:ext uri="{FF2B5EF4-FFF2-40B4-BE49-F238E27FC236}">
                <a16:creationId xmlns:a16="http://schemas.microsoft.com/office/drawing/2014/main" id="{35013932-AC8B-41BA-A84B-EF2C13255322}"/>
              </a:ext>
            </a:extLst>
          </p:cNvPr>
          <p:cNvSpPr>
            <a:spLocks noGrp="1"/>
          </p:cNvSpPr>
          <p:nvPr>
            <p:ph sz="half" idx="2"/>
          </p:nvPr>
        </p:nvSpPr>
        <p:spPr>
          <a:xfrm>
            <a:off x="5933636" y="2339966"/>
            <a:ext cx="5228577" cy="3061429"/>
          </a:xfrm>
        </p:spPr>
        <p:txBody>
          <a:bodyPr vert="horz" lIns="91440" tIns="45720" rIns="91440" bIns="45720" rtlCol="0" anchor="t">
            <a:noAutofit/>
          </a:bodyPr>
          <a:lstStyle/>
          <a:p>
            <a:r>
              <a:rPr lang="en-US" sz="1400" baseline="30000">
                <a:ea typeface="+mn-lt"/>
                <a:cs typeface="+mn-lt"/>
              </a:rPr>
              <a:t>5</a:t>
            </a:r>
            <a:r>
              <a:rPr lang="en-US" sz="1400">
                <a:ea typeface="+mn-lt"/>
                <a:cs typeface="+mn-lt"/>
              </a:rPr>
              <a:t>Martin-Denham, S. (2020/21) School exclusion, substance misuse and use of weapons: An interpretative phenomenological analysis of interviews with children. (Accepted) Support for Learning.</a:t>
            </a:r>
          </a:p>
          <a:p>
            <a:r>
              <a:rPr lang="en-US" sz="1400" baseline="30000">
                <a:ea typeface="+mn-lt"/>
                <a:cs typeface="+mn-lt"/>
              </a:rPr>
              <a:t>6</a:t>
            </a:r>
            <a:r>
              <a:rPr lang="en-US" sz="1400">
                <a:ea typeface="+mn-lt"/>
                <a:cs typeface="+mn-lt"/>
              </a:rPr>
              <a:t>Martin-Denham, S. (2020/21) Riding the roller coaster of school exclusion coupled with drug misuse: The lived experience of caregivers. In review with Emotional and </a:t>
            </a:r>
            <a:r>
              <a:rPr lang="en-US" sz="1400" err="1">
                <a:ea typeface="+mn-lt"/>
                <a:cs typeface="+mn-lt"/>
              </a:rPr>
              <a:t>Behavioural</a:t>
            </a:r>
            <a:r>
              <a:rPr lang="en-US" sz="1400">
                <a:ea typeface="+mn-lt"/>
                <a:cs typeface="+mn-lt"/>
              </a:rPr>
              <a:t> Difficulties.</a:t>
            </a:r>
          </a:p>
          <a:p>
            <a:r>
              <a:rPr lang="en-US" sz="1400" baseline="30000">
                <a:cs typeface="Calibri"/>
              </a:rPr>
              <a:t>7</a:t>
            </a:r>
            <a:r>
              <a:rPr lang="en-US" sz="1400">
                <a:cs typeface="Calibri"/>
              </a:rPr>
              <a:t>Martin-Denham, S. and Donaghue, J. (2020) Out of sight, out of mind? Managed moves in England.  Sunderland: University of Sunderland. </a:t>
            </a:r>
            <a:r>
              <a:rPr lang="en-US" sz="1400">
                <a:ea typeface="+mn-lt"/>
                <a:cs typeface="+mn-lt"/>
                <a:hlinkClick r:id="rId6"/>
              </a:rPr>
              <a:t>https://sure.sunderland.ac.uk/id/eprint/11883/</a:t>
            </a:r>
            <a:endParaRPr lang="en-US" sz="1400">
              <a:ea typeface="+mn-lt"/>
              <a:cs typeface="+mn-lt"/>
            </a:endParaRPr>
          </a:p>
          <a:p>
            <a:r>
              <a:rPr lang="en-US" sz="1400" baseline="30000">
                <a:cs typeface="Calibri"/>
              </a:rPr>
              <a:t>8</a:t>
            </a:r>
            <a:r>
              <a:rPr lang="en-US" sz="1400">
                <a:cs typeface="Calibri"/>
              </a:rPr>
              <a:t>Martin-Denham, S. and Donaghue, J. (2020) Excluded for no real reason. Sunderland: University of Sunderland. </a:t>
            </a:r>
            <a:r>
              <a:rPr lang="en-US" sz="1400">
                <a:ea typeface="+mn-lt"/>
                <a:cs typeface="+mn-lt"/>
                <a:hlinkClick r:id="rId7"/>
              </a:rPr>
              <a:t>https://sure.sunderland.ac.uk/id/eprint/11472/</a:t>
            </a:r>
            <a:endParaRPr lang="en-US" sz="1400">
              <a:cs typeface="Calibri"/>
            </a:endParaRPr>
          </a:p>
          <a:p>
            <a:endParaRPr lang="en-US" sz="1100">
              <a:cs typeface="Calibri"/>
            </a:endParaRPr>
          </a:p>
          <a:p>
            <a:pPr marL="0" indent="0">
              <a:buNone/>
            </a:pPr>
            <a:endParaRPr lang="en-US" sz="1100">
              <a:cs typeface="Calibri"/>
            </a:endParaRPr>
          </a:p>
        </p:txBody>
      </p:sp>
    </p:spTree>
    <p:extLst>
      <p:ext uri="{BB962C8B-B14F-4D97-AF65-F5344CB8AC3E}">
        <p14:creationId xmlns:p14="http://schemas.microsoft.com/office/powerpoint/2010/main" val="147305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2" name="Picture 2" descr="Table&#10;&#10;Description automatically generated">
            <a:extLst>
              <a:ext uri="{FF2B5EF4-FFF2-40B4-BE49-F238E27FC236}">
                <a16:creationId xmlns:a16="http://schemas.microsoft.com/office/drawing/2014/main" id="{41541C4A-A20C-433E-BBF2-DBF6F5015D4A}"/>
              </a:ext>
            </a:extLst>
          </p:cNvPr>
          <p:cNvPicPr>
            <a:picLocks noChangeAspect="1"/>
          </p:cNvPicPr>
          <p:nvPr/>
        </p:nvPicPr>
        <p:blipFill>
          <a:blip r:embed="rId2"/>
          <a:stretch>
            <a:fillRect/>
          </a:stretch>
        </p:blipFill>
        <p:spPr>
          <a:xfrm>
            <a:off x="366713" y="766312"/>
            <a:ext cx="11184730" cy="3396563"/>
          </a:xfrm>
          <a:prstGeom prst="rect">
            <a:avLst/>
          </a:prstGeom>
        </p:spPr>
      </p:pic>
      <p:sp>
        <p:nvSpPr>
          <p:cNvPr id="3" name="TextBox 2">
            <a:extLst>
              <a:ext uri="{FF2B5EF4-FFF2-40B4-BE49-F238E27FC236}">
                <a16:creationId xmlns:a16="http://schemas.microsoft.com/office/drawing/2014/main" id="{DFE18AF1-1D7D-4FDE-A388-59548B710563}"/>
              </a:ext>
            </a:extLst>
          </p:cNvPr>
          <p:cNvSpPr txBox="1"/>
          <p:nvPr/>
        </p:nvSpPr>
        <p:spPr>
          <a:xfrm>
            <a:off x="354807" y="4581525"/>
            <a:ext cx="11196635" cy="171136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GB">
                <a:solidFill>
                  <a:schemeClr val="dk1"/>
                </a:solidFill>
              </a:rPr>
              <a:t>In total there were 174 participants interviewed.  In addition, there were three advisory groups, 12 children, five professionals from health/support services and five education professionals.</a:t>
            </a:r>
            <a:endParaRPr lang="en-US">
              <a:solidFill>
                <a:schemeClr val="dk1"/>
              </a:solidFill>
              <a:ea typeface="+mn-lt"/>
              <a:cs typeface="+mn-lt"/>
            </a:endParaRPr>
          </a:p>
          <a:p>
            <a:pPr>
              <a:lnSpc>
                <a:spcPct val="150000"/>
              </a:lnSpc>
            </a:pPr>
            <a:r>
              <a:rPr lang="en-GB">
                <a:ea typeface="+mn-lt"/>
                <a:cs typeface="+mn-lt"/>
              </a:rPr>
              <a:t>This is the most substantial piece of primary research carried out to date on the enablers and barriers to mainstream schooling for those at risk of school exclusion in England. </a:t>
            </a:r>
            <a:r>
              <a:rPr lang="en-US"/>
              <a:t>to add text</a:t>
            </a:r>
          </a:p>
        </p:txBody>
      </p:sp>
      <p:sp>
        <p:nvSpPr>
          <p:cNvPr id="4" name="TextBox 3">
            <a:extLst>
              <a:ext uri="{FF2B5EF4-FFF2-40B4-BE49-F238E27FC236}">
                <a16:creationId xmlns:a16="http://schemas.microsoft.com/office/drawing/2014/main" id="{692069DF-7218-4E4B-AC46-DB4AB591B224}"/>
              </a:ext>
            </a:extLst>
          </p:cNvPr>
          <p:cNvSpPr txBox="1"/>
          <p:nvPr/>
        </p:nvSpPr>
        <p:spPr>
          <a:xfrm>
            <a:off x="364575" y="200024"/>
            <a:ext cx="706333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Exclusions research Sunderland: Funded by Together for Children</a:t>
            </a:r>
            <a:r>
              <a:rPr lang="en-US" baseline="30000"/>
              <a:t>1,2,3,5,6</a:t>
            </a:r>
            <a:endParaRPr lang="en-US" baseline="30000">
              <a:cs typeface="Calibri"/>
            </a:endParaRPr>
          </a:p>
        </p:txBody>
      </p:sp>
    </p:spTree>
    <p:extLst>
      <p:ext uri="{BB962C8B-B14F-4D97-AF65-F5344CB8AC3E}">
        <p14:creationId xmlns:p14="http://schemas.microsoft.com/office/powerpoint/2010/main" val="2579862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ECD88-9090-4A07-ABD7-C12473068AA5}"/>
              </a:ext>
            </a:extLst>
          </p:cNvPr>
          <p:cNvSpPr>
            <a:spLocks noGrp="1"/>
          </p:cNvSpPr>
          <p:nvPr>
            <p:ph type="title"/>
          </p:nvPr>
        </p:nvSpPr>
        <p:spPr>
          <a:xfrm>
            <a:off x="838200" y="365125"/>
            <a:ext cx="10515600" cy="813595"/>
          </a:xfrm>
        </p:spPr>
        <p:txBody>
          <a:bodyPr>
            <a:normAutofit fontScale="90000"/>
          </a:bodyPr>
          <a:lstStyle/>
          <a:p>
            <a:r>
              <a:rPr lang="en-US" sz="3200">
                <a:cs typeface="Calibri Light"/>
              </a:rPr>
              <a:t>What do you think has caused the recent increase in drug use amongst CYP?</a:t>
            </a:r>
            <a:r>
              <a:rPr lang="en-US" sz="3200" baseline="30000">
                <a:cs typeface="Calibri Light"/>
              </a:rPr>
              <a:t>5</a:t>
            </a:r>
            <a:endParaRPr lang="en-US" sz="3200" baseline="30000"/>
          </a:p>
        </p:txBody>
      </p:sp>
      <p:sp>
        <p:nvSpPr>
          <p:cNvPr id="4" name="TextBox 3">
            <a:extLst>
              <a:ext uri="{FF2B5EF4-FFF2-40B4-BE49-F238E27FC236}">
                <a16:creationId xmlns:a16="http://schemas.microsoft.com/office/drawing/2014/main" id="{7DF71176-BF7D-4E85-A977-4CC702BEBE57}"/>
              </a:ext>
            </a:extLst>
          </p:cNvPr>
          <p:cNvSpPr txBox="1"/>
          <p:nvPr/>
        </p:nvSpPr>
        <p:spPr>
          <a:xfrm>
            <a:off x="4724400" y="3200399"/>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Click to add text</a:t>
            </a:r>
          </a:p>
        </p:txBody>
      </p:sp>
      <p:pic>
        <p:nvPicPr>
          <p:cNvPr id="5" name="Picture 5" descr="Timeline&#10;&#10;Description automatically generated">
            <a:extLst>
              <a:ext uri="{FF2B5EF4-FFF2-40B4-BE49-F238E27FC236}">
                <a16:creationId xmlns:a16="http://schemas.microsoft.com/office/drawing/2014/main" id="{EF02295D-6A8A-4820-AFC5-518EBB62E9A4}"/>
              </a:ext>
            </a:extLst>
          </p:cNvPr>
          <p:cNvPicPr>
            <a:picLocks noChangeAspect="1"/>
          </p:cNvPicPr>
          <p:nvPr/>
        </p:nvPicPr>
        <p:blipFill>
          <a:blip r:embed="rId2"/>
          <a:stretch>
            <a:fillRect/>
          </a:stretch>
        </p:blipFill>
        <p:spPr>
          <a:xfrm>
            <a:off x="616744" y="1688483"/>
            <a:ext cx="10458449" cy="5112188"/>
          </a:xfrm>
          <a:prstGeom prst="rect">
            <a:avLst/>
          </a:prstGeom>
        </p:spPr>
      </p:pic>
    </p:spTree>
    <p:extLst>
      <p:ext uri="{BB962C8B-B14F-4D97-AF65-F5344CB8AC3E}">
        <p14:creationId xmlns:p14="http://schemas.microsoft.com/office/powerpoint/2010/main" val="3888617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2" name="Picture 2" descr="Timeline&#10;&#10;Description automatically generated">
            <a:extLst>
              <a:ext uri="{FF2B5EF4-FFF2-40B4-BE49-F238E27FC236}">
                <a16:creationId xmlns:a16="http://schemas.microsoft.com/office/drawing/2014/main" id="{614A0A18-9C17-4BCF-B8FD-E979F60F3F2E}"/>
              </a:ext>
            </a:extLst>
          </p:cNvPr>
          <p:cNvPicPr>
            <a:picLocks noChangeAspect="1"/>
          </p:cNvPicPr>
          <p:nvPr/>
        </p:nvPicPr>
        <p:blipFill>
          <a:blip r:embed="rId2"/>
          <a:stretch>
            <a:fillRect/>
          </a:stretch>
        </p:blipFill>
        <p:spPr>
          <a:xfrm>
            <a:off x="1640682" y="310695"/>
            <a:ext cx="9744074" cy="3629143"/>
          </a:xfrm>
          <a:prstGeom prst="rect">
            <a:avLst/>
          </a:prstGeom>
        </p:spPr>
      </p:pic>
      <p:pic>
        <p:nvPicPr>
          <p:cNvPr id="3" name="Picture 3" descr="A picture containing text&#10;&#10;Description automatically generated">
            <a:extLst>
              <a:ext uri="{FF2B5EF4-FFF2-40B4-BE49-F238E27FC236}">
                <a16:creationId xmlns:a16="http://schemas.microsoft.com/office/drawing/2014/main" id="{F37FCB2D-8A1B-4CD5-B86E-F889BCD13E37}"/>
              </a:ext>
            </a:extLst>
          </p:cNvPr>
          <p:cNvPicPr>
            <a:picLocks noChangeAspect="1"/>
          </p:cNvPicPr>
          <p:nvPr/>
        </p:nvPicPr>
        <p:blipFill>
          <a:blip r:embed="rId3"/>
          <a:stretch>
            <a:fillRect/>
          </a:stretch>
        </p:blipFill>
        <p:spPr>
          <a:xfrm>
            <a:off x="1985962" y="4448251"/>
            <a:ext cx="6172199" cy="2259654"/>
          </a:xfrm>
          <a:prstGeom prst="rect">
            <a:avLst/>
          </a:prstGeom>
        </p:spPr>
      </p:pic>
    </p:spTree>
    <p:extLst>
      <p:ext uri="{BB962C8B-B14F-4D97-AF65-F5344CB8AC3E}">
        <p14:creationId xmlns:p14="http://schemas.microsoft.com/office/powerpoint/2010/main" val="3407104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2" name="Picture 2" descr="Timeline&#10;&#10;Description automatically generated">
            <a:extLst>
              <a:ext uri="{FF2B5EF4-FFF2-40B4-BE49-F238E27FC236}">
                <a16:creationId xmlns:a16="http://schemas.microsoft.com/office/drawing/2014/main" id="{3B883638-289D-4509-97DC-AE53AC6881AA}"/>
              </a:ext>
            </a:extLst>
          </p:cNvPr>
          <p:cNvPicPr>
            <a:picLocks noChangeAspect="1"/>
          </p:cNvPicPr>
          <p:nvPr/>
        </p:nvPicPr>
        <p:blipFill>
          <a:blip r:embed="rId2"/>
          <a:stretch>
            <a:fillRect/>
          </a:stretch>
        </p:blipFill>
        <p:spPr>
          <a:xfrm>
            <a:off x="247650" y="431500"/>
            <a:ext cx="11244263" cy="2935093"/>
          </a:xfrm>
          <a:prstGeom prst="rect">
            <a:avLst/>
          </a:prstGeom>
        </p:spPr>
      </p:pic>
      <p:pic>
        <p:nvPicPr>
          <p:cNvPr id="3" name="Picture 3" descr="A picture containing text&#10;&#10;Description automatically generated">
            <a:extLst>
              <a:ext uri="{FF2B5EF4-FFF2-40B4-BE49-F238E27FC236}">
                <a16:creationId xmlns:a16="http://schemas.microsoft.com/office/drawing/2014/main" id="{8A5575A3-5AF9-426D-AC06-788B5D2C375E}"/>
              </a:ext>
            </a:extLst>
          </p:cNvPr>
          <p:cNvPicPr>
            <a:picLocks noChangeAspect="1"/>
          </p:cNvPicPr>
          <p:nvPr/>
        </p:nvPicPr>
        <p:blipFill>
          <a:blip r:embed="rId3"/>
          <a:stretch>
            <a:fillRect/>
          </a:stretch>
        </p:blipFill>
        <p:spPr>
          <a:xfrm>
            <a:off x="569119" y="4353002"/>
            <a:ext cx="6779417" cy="2509684"/>
          </a:xfrm>
          <a:prstGeom prst="rect">
            <a:avLst/>
          </a:prstGeom>
        </p:spPr>
      </p:pic>
    </p:spTree>
    <p:extLst>
      <p:ext uri="{BB962C8B-B14F-4D97-AF65-F5344CB8AC3E}">
        <p14:creationId xmlns:p14="http://schemas.microsoft.com/office/powerpoint/2010/main" val="3365254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8AC2A21-9473-4514-A46C-2CFEDD5D7C35}"/>
              </a:ext>
            </a:extLst>
          </p:cNvPr>
          <p:cNvSpPr txBox="1"/>
          <p:nvPr/>
        </p:nvSpPr>
        <p:spPr>
          <a:xfrm>
            <a:off x="4724400" y="3200400"/>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Click to add text</a:t>
            </a:r>
          </a:p>
        </p:txBody>
      </p:sp>
      <p:sp>
        <p:nvSpPr>
          <p:cNvPr id="5" name="TextBox 4">
            <a:extLst>
              <a:ext uri="{FF2B5EF4-FFF2-40B4-BE49-F238E27FC236}">
                <a16:creationId xmlns:a16="http://schemas.microsoft.com/office/drawing/2014/main" id="{2C67307F-75DD-47F0-A23C-05E70453BC14}"/>
              </a:ext>
            </a:extLst>
          </p:cNvPr>
          <p:cNvSpPr txBox="1"/>
          <p:nvPr/>
        </p:nvSpPr>
        <p:spPr>
          <a:xfrm>
            <a:off x="4724400" y="3200400"/>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Click to add text</a:t>
            </a:r>
          </a:p>
        </p:txBody>
      </p:sp>
      <p:pic>
        <p:nvPicPr>
          <p:cNvPr id="7" name="Picture 3" descr="A picture containing text&#10;&#10;Description automatically generated">
            <a:extLst>
              <a:ext uri="{FF2B5EF4-FFF2-40B4-BE49-F238E27FC236}">
                <a16:creationId xmlns:a16="http://schemas.microsoft.com/office/drawing/2014/main" id="{FE2B748E-E84D-4212-B336-15C3C8D4B8C1}"/>
              </a:ext>
            </a:extLst>
          </p:cNvPr>
          <p:cNvPicPr>
            <a:picLocks noChangeAspect="1"/>
          </p:cNvPicPr>
          <p:nvPr/>
        </p:nvPicPr>
        <p:blipFill>
          <a:blip r:embed="rId2"/>
          <a:stretch>
            <a:fillRect/>
          </a:stretch>
        </p:blipFill>
        <p:spPr>
          <a:xfrm>
            <a:off x="747713" y="3912471"/>
            <a:ext cx="6779417" cy="2509684"/>
          </a:xfrm>
          <a:prstGeom prst="rect">
            <a:avLst/>
          </a:prstGeom>
        </p:spPr>
      </p:pic>
      <p:pic>
        <p:nvPicPr>
          <p:cNvPr id="8" name="Picture 8" descr="Timeline&#10;&#10;Description automatically generated">
            <a:extLst>
              <a:ext uri="{FF2B5EF4-FFF2-40B4-BE49-F238E27FC236}">
                <a16:creationId xmlns:a16="http://schemas.microsoft.com/office/drawing/2014/main" id="{FDBB70DF-11B5-43EE-AC1A-68CEF1128D5E}"/>
              </a:ext>
            </a:extLst>
          </p:cNvPr>
          <p:cNvPicPr>
            <a:picLocks noChangeAspect="1"/>
          </p:cNvPicPr>
          <p:nvPr/>
        </p:nvPicPr>
        <p:blipFill>
          <a:blip r:embed="rId3"/>
          <a:stretch>
            <a:fillRect/>
          </a:stretch>
        </p:blipFill>
        <p:spPr>
          <a:xfrm>
            <a:off x="938213" y="778684"/>
            <a:ext cx="9541668" cy="2645538"/>
          </a:xfrm>
          <a:prstGeom prst="rect">
            <a:avLst/>
          </a:prstGeom>
        </p:spPr>
      </p:pic>
    </p:spTree>
    <p:extLst>
      <p:ext uri="{BB962C8B-B14F-4D97-AF65-F5344CB8AC3E}">
        <p14:creationId xmlns:p14="http://schemas.microsoft.com/office/powerpoint/2010/main" val="1788553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358E5-3202-45D2-B58D-6EA96EE99015}"/>
              </a:ext>
            </a:extLst>
          </p:cNvPr>
          <p:cNvSpPr>
            <a:spLocks noGrp="1"/>
          </p:cNvSpPr>
          <p:nvPr>
            <p:ph type="title"/>
          </p:nvPr>
        </p:nvSpPr>
        <p:spPr/>
        <p:txBody>
          <a:bodyPr/>
          <a:lstStyle/>
          <a:p>
            <a:r>
              <a:rPr lang="en-US">
                <a:cs typeface="Calibri Light"/>
              </a:rPr>
              <a:t>Drivers for drug use</a:t>
            </a:r>
            <a:r>
              <a:rPr lang="en-US" baseline="30000">
                <a:cs typeface="Calibri Light"/>
              </a:rPr>
              <a:t>5,6</a:t>
            </a:r>
            <a:endParaRPr lang="en-US">
              <a:cs typeface="Calibri Light" panose="020F0302020204030204"/>
            </a:endParaRPr>
          </a:p>
        </p:txBody>
      </p:sp>
      <p:sp>
        <p:nvSpPr>
          <p:cNvPr id="3" name="Content Placeholder 2">
            <a:extLst>
              <a:ext uri="{FF2B5EF4-FFF2-40B4-BE49-F238E27FC236}">
                <a16:creationId xmlns:a16="http://schemas.microsoft.com/office/drawing/2014/main" id="{C1FE8DAB-A711-4ADA-99DE-A415D617DD2F}"/>
              </a:ext>
            </a:extLst>
          </p:cNvPr>
          <p:cNvSpPr>
            <a:spLocks noGrp="1"/>
          </p:cNvSpPr>
          <p:nvPr>
            <p:ph idx="1"/>
          </p:nvPr>
        </p:nvSpPr>
        <p:spPr/>
        <p:txBody>
          <a:bodyPr vert="horz" lIns="91440" tIns="45720" rIns="91440" bIns="45720" rtlCol="0" anchor="t">
            <a:normAutofit/>
          </a:bodyPr>
          <a:lstStyle/>
          <a:p>
            <a:r>
              <a:rPr lang="en-US">
                <a:cs typeface="Calibri"/>
              </a:rPr>
              <a:t>Children are consuming drugs mainly to aid concentration in school, to self-medicate to reduce sanctions imposed on them by teachers</a:t>
            </a:r>
            <a:r>
              <a:rPr lang="en-US" baseline="30000">
                <a:cs typeface="Calibri"/>
              </a:rPr>
              <a:t>5 </a:t>
            </a:r>
            <a:r>
              <a:rPr lang="en-US">
                <a:cs typeface="Calibri"/>
              </a:rPr>
              <a:t>and to relax</a:t>
            </a:r>
            <a:r>
              <a:rPr lang="en-US" baseline="30000">
                <a:cs typeface="Calibri"/>
              </a:rPr>
              <a:t>5,6</a:t>
            </a:r>
            <a:r>
              <a:rPr lang="en-US">
                <a:cs typeface="Calibri"/>
              </a:rPr>
              <a:t>. </a:t>
            </a:r>
          </a:p>
          <a:p>
            <a:r>
              <a:rPr lang="en-US">
                <a:cs typeface="Calibri"/>
              </a:rPr>
              <a:t>School curriculum pressures, too much focus on attainment at the cost of mental health</a:t>
            </a:r>
            <a:r>
              <a:rPr lang="en-US" baseline="30000">
                <a:cs typeface="Calibri"/>
              </a:rPr>
              <a:t>5,6</a:t>
            </a:r>
            <a:r>
              <a:rPr lang="en-US">
                <a:cs typeface="Calibri"/>
              </a:rPr>
              <a:t>. </a:t>
            </a:r>
          </a:p>
          <a:p>
            <a:r>
              <a:rPr lang="en-US">
                <a:cs typeface="Calibri"/>
              </a:rPr>
              <a:t>Lack of both early and prompt identification and support for children with SEND/SEMH from schools and complex referral processes</a:t>
            </a:r>
            <a:r>
              <a:rPr lang="en-US" baseline="30000">
                <a:cs typeface="Calibri"/>
              </a:rPr>
              <a:t>5,6</a:t>
            </a:r>
            <a:r>
              <a:rPr lang="en-US">
                <a:cs typeface="Calibri"/>
              </a:rPr>
              <a:t>.</a:t>
            </a:r>
            <a:endParaRPr lang="en-US"/>
          </a:p>
          <a:p>
            <a:r>
              <a:rPr lang="en-US">
                <a:cs typeface="Calibri"/>
              </a:rPr>
              <a:t>Further research needed in the area of school exclusion and drug use</a:t>
            </a:r>
          </a:p>
          <a:p>
            <a:endParaRPr lang="en-US">
              <a:cs typeface="Calibri"/>
            </a:endParaRPr>
          </a:p>
          <a:p>
            <a:endParaRPr lang="en-US">
              <a:cs typeface="Calibri"/>
            </a:endParaRPr>
          </a:p>
        </p:txBody>
      </p:sp>
    </p:spTree>
    <p:extLst>
      <p:ext uri="{BB962C8B-B14F-4D97-AF65-F5344CB8AC3E}">
        <p14:creationId xmlns:p14="http://schemas.microsoft.com/office/powerpoint/2010/main" val="102827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A4001-1E5D-4914-BA4A-C05200B16833}"/>
              </a:ext>
            </a:extLst>
          </p:cNvPr>
          <p:cNvSpPr>
            <a:spLocks noGrp="1"/>
          </p:cNvSpPr>
          <p:nvPr>
            <p:ph type="title"/>
          </p:nvPr>
        </p:nvSpPr>
        <p:spPr/>
        <p:txBody>
          <a:bodyPr/>
          <a:lstStyle/>
          <a:p>
            <a:r>
              <a:rPr lang="en-US">
                <a:cs typeface="Calibri Light"/>
              </a:rPr>
              <a:t>Implications of drug use</a:t>
            </a:r>
            <a:endParaRPr lang="en-US"/>
          </a:p>
        </p:txBody>
      </p:sp>
      <p:sp>
        <p:nvSpPr>
          <p:cNvPr id="3" name="Content Placeholder 2">
            <a:extLst>
              <a:ext uri="{FF2B5EF4-FFF2-40B4-BE49-F238E27FC236}">
                <a16:creationId xmlns:a16="http://schemas.microsoft.com/office/drawing/2014/main" id="{D8F20072-4651-4F0F-B180-AB84F2D60E21}"/>
              </a:ext>
            </a:extLst>
          </p:cNvPr>
          <p:cNvSpPr>
            <a:spLocks noGrp="1"/>
          </p:cNvSpPr>
          <p:nvPr>
            <p:ph idx="1"/>
          </p:nvPr>
        </p:nvSpPr>
        <p:spPr/>
        <p:txBody>
          <a:bodyPr vert="horz" lIns="91440" tIns="45720" rIns="91440" bIns="45720" rtlCol="0" anchor="t">
            <a:normAutofit/>
          </a:bodyPr>
          <a:lstStyle/>
          <a:p>
            <a:r>
              <a:rPr lang="en-US">
                <a:cs typeface="Calibri"/>
              </a:rPr>
              <a:t>School exclusion, challenging behaviours in schools</a:t>
            </a:r>
            <a:r>
              <a:rPr lang="en-US" baseline="30000">
                <a:cs typeface="Calibri"/>
              </a:rPr>
              <a:t>2,3,6</a:t>
            </a:r>
            <a:r>
              <a:rPr lang="en-US">
                <a:cs typeface="Calibri"/>
              </a:rPr>
              <a:t>.</a:t>
            </a:r>
          </a:p>
          <a:p>
            <a:r>
              <a:rPr lang="en-US">
                <a:cs typeface="Calibri"/>
              </a:rPr>
              <a:t>Long term physical health conditions</a:t>
            </a:r>
            <a:r>
              <a:rPr lang="en-US" baseline="30000">
                <a:cs typeface="Calibri"/>
              </a:rPr>
              <a:t>6</a:t>
            </a:r>
            <a:r>
              <a:rPr lang="en-US">
                <a:cs typeface="Calibri"/>
              </a:rPr>
              <a:t>.</a:t>
            </a:r>
          </a:p>
          <a:p>
            <a:r>
              <a:rPr lang="en-US">
                <a:cs typeface="Calibri"/>
              </a:rPr>
              <a:t>Long term mental health needs</a:t>
            </a:r>
            <a:r>
              <a:rPr lang="en-US" baseline="30000">
                <a:cs typeface="Calibri"/>
              </a:rPr>
              <a:t>2,3,6</a:t>
            </a:r>
            <a:r>
              <a:rPr lang="en-US">
                <a:cs typeface="Calibri"/>
              </a:rPr>
              <a:t>.</a:t>
            </a:r>
          </a:p>
          <a:p>
            <a:r>
              <a:rPr lang="en-US">
                <a:cs typeface="Calibri"/>
              </a:rPr>
              <a:t>Strain on family unit, caregivers unable to work</a:t>
            </a:r>
            <a:r>
              <a:rPr lang="en-US" baseline="30000">
                <a:cs typeface="Calibri"/>
              </a:rPr>
              <a:t>3,4,6</a:t>
            </a:r>
            <a:r>
              <a:rPr lang="en-US">
                <a:cs typeface="Calibri"/>
              </a:rPr>
              <a:t>.</a:t>
            </a:r>
          </a:p>
          <a:p>
            <a:r>
              <a:rPr lang="en-US">
                <a:cs typeface="Calibri"/>
              </a:rPr>
              <a:t>Criminal activity</a:t>
            </a:r>
            <a:r>
              <a:rPr lang="en-US" baseline="30000">
                <a:cs typeface="Calibri"/>
              </a:rPr>
              <a:t>6</a:t>
            </a:r>
            <a:r>
              <a:rPr lang="en-US">
                <a:cs typeface="Calibri"/>
              </a:rPr>
              <a:t>.</a:t>
            </a:r>
          </a:p>
          <a:p>
            <a:r>
              <a:rPr lang="en-US">
                <a:cs typeface="Calibri"/>
              </a:rPr>
              <a:t>Detrimental effect on siblings</a:t>
            </a:r>
            <a:r>
              <a:rPr lang="en-US" baseline="30000">
                <a:cs typeface="Calibri"/>
              </a:rPr>
              <a:t>6</a:t>
            </a:r>
            <a:r>
              <a:rPr lang="en-US">
                <a:cs typeface="Calibri"/>
              </a:rPr>
              <a:t>.</a:t>
            </a:r>
          </a:p>
        </p:txBody>
      </p:sp>
    </p:spTree>
    <p:extLst>
      <p:ext uri="{BB962C8B-B14F-4D97-AF65-F5344CB8AC3E}">
        <p14:creationId xmlns:p14="http://schemas.microsoft.com/office/powerpoint/2010/main" val="24489168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009D7CC1A0C94B903714A2F6FE6082" ma:contentTypeVersion="12" ma:contentTypeDescription="Create a new document." ma:contentTypeScope="" ma:versionID="93a01b1fb15019ac5583ee69b9c86552">
  <xsd:schema xmlns:xsd="http://www.w3.org/2001/XMLSchema" xmlns:xs="http://www.w3.org/2001/XMLSchema" xmlns:p="http://schemas.microsoft.com/office/2006/metadata/properties" xmlns:ns2="80f0d1e4-3247-4bb7-a2f2-310f92ab01ed" xmlns:ns3="786956e8-7784-43f1-a477-c33e577ec2e6" targetNamespace="http://schemas.microsoft.com/office/2006/metadata/properties" ma:root="true" ma:fieldsID="ea6c8cdcb1af9af2a44d5bdcf3ad5a82" ns2:_="" ns3:_="">
    <xsd:import namespace="80f0d1e4-3247-4bb7-a2f2-310f92ab01ed"/>
    <xsd:import namespace="786956e8-7784-43f1-a477-c33e577ec2e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f0d1e4-3247-4bb7-a2f2-310f92ab01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86956e8-7784-43f1-a477-c33e577ec2e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415623-5ED8-48B5-A3F6-890D2A6FC267}">
  <ds:schemaRefs>
    <ds:schemaRef ds:uri="786956e8-7784-43f1-a477-c33e577ec2e6"/>
    <ds:schemaRef ds:uri="80f0d1e4-3247-4bb7-a2f2-310f92ab01e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455499B-1B18-430C-AA54-36FD458EE43C}">
  <ds:schemaRefs>
    <ds:schemaRef ds:uri="http://schemas.microsoft.com/office/2006/documentManagement/types"/>
    <ds:schemaRef ds:uri="http://schemas.openxmlformats.org/package/2006/metadata/core-properties"/>
    <ds:schemaRef ds:uri="http://www.w3.org/XML/1998/namespace"/>
    <ds:schemaRef ds:uri="http://purl.org/dc/elements/1.1/"/>
    <ds:schemaRef ds:uri="http://schemas.microsoft.com/office/2006/metadata/properties"/>
    <ds:schemaRef ds:uri="http://purl.org/dc/terms/"/>
    <ds:schemaRef ds:uri="786956e8-7784-43f1-a477-c33e577ec2e6"/>
    <ds:schemaRef ds:uri="http://schemas.microsoft.com/office/infopath/2007/PartnerControls"/>
    <ds:schemaRef ds:uri="80f0d1e4-3247-4bb7-a2f2-310f92ab01ed"/>
    <ds:schemaRef ds:uri="http://purl.org/dc/dcmitype/"/>
  </ds:schemaRefs>
</ds:datastoreItem>
</file>

<file path=customXml/itemProps3.xml><?xml version="1.0" encoding="utf-8"?>
<ds:datastoreItem xmlns:ds="http://schemas.openxmlformats.org/officeDocument/2006/customXml" ds:itemID="{57EF3467-866D-4F10-AF9F-CAC3A910E73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1063</Words>
  <Application>Microsoft Office PowerPoint</Application>
  <PresentationFormat>Widescreen</PresentationFormat>
  <Paragraphs>60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Drugs and School Exclusion: Sharing research findings</vt:lpstr>
      <vt:lpstr>Evidence base (sure.sunderland.ac.uk)</vt:lpstr>
      <vt:lpstr>PowerPoint Presentation</vt:lpstr>
      <vt:lpstr>What do you think has caused the recent increase in drug use amongst CYP?5</vt:lpstr>
      <vt:lpstr>PowerPoint Presentation</vt:lpstr>
      <vt:lpstr>PowerPoint Presentation</vt:lpstr>
      <vt:lpstr>PowerPoint Presentation</vt:lpstr>
      <vt:lpstr>Drivers for drug use5,6</vt:lpstr>
      <vt:lpstr>Implications of drug use</vt:lpstr>
      <vt:lpstr>What can be done to reduce drug use in CYP?</vt:lpstr>
      <vt:lpstr>What can be done to reduce drug use in CYP?</vt:lpstr>
      <vt:lpstr>What can be done to reduce drug use in CYP?</vt:lpstr>
      <vt:lpstr>Gaps in interventions and services for drugs?</vt:lpstr>
      <vt:lpstr>What are the gaps in interventions and services?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Martin-Denham (Staff)</dc:creator>
  <cp:lastModifiedBy>Sarah Martin-Denham (Staff)</cp:lastModifiedBy>
  <cp:revision>6</cp:revision>
  <dcterms:created xsi:type="dcterms:W3CDTF">2020-10-06T10:25:42Z</dcterms:created>
  <dcterms:modified xsi:type="dcterms:W3CDTF">2020-12-10T12:54:43Z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0x010100DA009D7CC1A0C94B903714A2F6FE6082</vt:lpwstr>
  </property>
</Properties>
</file>